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0" r:id="rId1"/>
  </p:sldMasterIdLst>
  <p:notesMasterIdLst>
    <p:notesMasterId r:id="rId4"/>
  </p:notesMasterIdLst>
  <p:sldIdLst>
    <p:sldId id="260" r:id="rId2"/>
    <p:sldId id="261" r:id="rId3"/>
  </p:sldIdLst>
  <p:sldSz cx="14630400" cy="8229600"/>
  <p:notesSz cx="8229600" cy="14630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60" userDrawn="1">
          <p15:clr>
            <a:srgbClr val="A4A3A4"/>
          </p15:clr>
        </p15:guide>
        <p15:guide id="2" pos="13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21" autoAdjust="0"/>
  </p:normalViewPr>
  <p:slideViewPr>
    <p:cSldViewPr snapToGrid="0">
      <p:cViewPr varScale="1">
        <p:scale>
          <a:sx n="87" d="100"/>
          <a:sy n="87" d="100"/>
        </p:scale>
        <p:origin x="810" y="96"/>
      </p:cViewPr>
      <p:guideLst>
        <p:guide orient="horz" pos="2660"/>
        <p:guide pos="13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913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D553D-FFDB-4533-72EA-65BF7C9AC8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1121C08-EC29-225B-E7AC-AD9FEA370D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A67BEE-CB22-A682-9EBA-5C51B61C5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FF5022-01A9-FB34-3F44-5716A0E88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970F1F-3E23-0FEC-B3A2-49692C918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1885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539F6D-333D-D84A-AF62-D72DA58A8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A7FD887-AB5F-FDD8-3E0A-5ADFBDF8A7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542C31-6A4F-09E9-F163-D6C1052F3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D5D6410-F056-0461-FDF9-3D1810167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7AC027-BA7F-5BF1-09BC-65F7A6F14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7641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7D74EAF-5861-31CD-7F5F-28219887DB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6AAEA4D-EF13-1276-4F31-4322C624D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A967BA-A1E7-37FA-11D8-D3F85AAB9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CDDA55C-C06B-9EB3-09A3-8EEF2179A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CD9855-0FA1-DFAC-FA4C-A09FB0730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7336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5269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F33415-B036-86AC-C552-596F24680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83597B-939E-FF7D-202C-DEBB7CF53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1D649C-6AAF-0396-DCB2-D3FD7AB78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7CB129-6017-8D84-DA2F-D4462FBEC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C07819-FD39-3CEF-9E02-A52509329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2240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552340-DF12-2F46-07F0-5402873C7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69579FB-6BA5-D671-AF48-0D8A1B90A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82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82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82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82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82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82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82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8E9B10-D16F-AF82-3FF3-1FF845374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83DE2D-9114-B31F-EBD1-4AD376FDE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D072B4-7D30-5B13-8C7D-A45976932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93043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DB9C1A-A480-340B-12FC-2471A498F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537E71-BE86-8C6D-F077-FBCE04C793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36EA0FE-5CBC-379B-608F-BD4869ED6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E5BA42C-2CC3-B268-9299-C941A6BA7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3FA4B1D-FDE0-2D83-CCDF-A19A00DCE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5FBFE8-B04D-2BED-5B96-30A9435C4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76521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C29AEA-80F5-3C08-9833-182E92329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6794F7A-91F3-6D11-65C1-6A85628F0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8111DC0-AE25-8978-C0A9-86A01AFC0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45C40ED-22F0-FDD8-5BD3-F480F7907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2E0DDAF-1EAB-63E1-6F51-F1B1BC87F8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861833E-75F8-3E00-9AC8-026288553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7/19/2024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382F6CD-76B8-F191-130A-0100FAC92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17E59CD-8820-686E-31A7-1B3EDCC6A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696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C997CD-E4A7-58B9-848E-1EFEC70A1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D2AA44B-2B20-ED22-608F-F56C68BFA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7/19/2024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244E4E5-A097-EAD6-2F94-A47B9CD98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FFDFD0E-A46B-C09D-05C8-CDC722A6B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02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E1C56AE-6815-1B76-338E-ACADC5ABE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7/19/2024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73ABC7E-7670-1D0B-2758-092BF74A2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7471E33-B7D3-6A5A-E2D9-901B5119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2262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870C0F-D6FE-F0BA-411E-5292CEB99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1B761F-4421-DAC1-C6E3-F911417C0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92F992D-7319-07E7-F62E-CA43B9760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E31D409-FA33-2E8F-BD8E-A715F715B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8B08AC8-FCA0-B4AB-1CA6-DF30A9F66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E2BB73-EC1A-3973-EB90-54E01CB1F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5882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AB06F0-716B-1948-1D17-5A5F29550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54FC86E-E335-264A-D617-AB65C06BD7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8FE80C9-3461-F74B-9C6A-986CA750E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27A9AB5-BCC3-88D0-CCC5-8CE8F2FE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7/19/2024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37949C0-5B0E-3550-E996-F2234A996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FEF85C8-42A7-8D00-A64A-F84DD88DA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34641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F0FBFCF-07A4-4ACC-CB64-3FFC1ABDB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0B79BE-94B4-4362-5490-7B322DE62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C14A81-912A-4D4E-AFC6-BCA33BC7C4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7/19/2024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E89480-8FAC-CF95-0F47-3E553301C9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3800C2-C7DB-6375-C123-EEF00952FD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0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</p:sldLayoutIdLst>
  <p:hf sldNum="0" hdr="0" ftr="0" dt="0"/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0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6677" y="1366599"/>
            <a:ext cx="815935" cy="1242417"/>
          </a:xfrm>
          <a:prstGeom prst="rect">
            <a:avLst/>
          </a:prstGeom>
        </p:spPr>
      </p:pic>
      <p:sp>
        <p:nvSpPr>
          <p:cNvPr id="6" name="Text 3"/>
          <p:cNvSpPr/>
          <p:nvPr/>
        </p:nvSpPr>
        <p:spPr>
          <a:xfrm>
            <a:off x="5213747" y="1985367"/>
            <a:ext cx="47022" cy="32539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562"/>
              </a:lnSpc>
              <a:buNone/>
            </a:pPr>
            <a:r>
              <a:rPr lang="en-US" sz="1708" b="1" kern="0" spc="-51" dirty="0">
                <a:solidFill>
                  <a:srgbClr val="272525"/>
                </a:solidFill>
                <a:latin typeface="Arial" panose="020B0604020202020204" pitchFamily="34" charset="0"/>
                <a:ea typeface="p22-mackinac-pro" pitchFamily="34" charset="-122"/>
                <a:cs typeface="Arial" panose="020B0604020202020204" pitchFamily="34" charset="0"/>
              </a:rPr>
              <a:t>1</a:t>
            </a:r>
            <a:endParaRPr lang="en-US" sz="170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hape 6"/>
          <p:cNvSpPr/>
          <p:nvPr/>
        </p:nvSpPr>
        <p:spPr>
          <a:xfrm>
            <a:off x="5705951" y="2612321"/>
            <a:ext cx="5686901" cy="17324"/>
          </a:xfrm>
          <a:prstGeom prst="roundRect">
            <a:avLst>
              <a:gd name="adj" fmla="val 450722"/>
            </a:avLst>
          </a:prstGeom>
          <a:solidFill>
            <a:srgbClr val="C6BDDA"/>
          </a:solidFill>
          <a:ln/>
        </p:spPr>
        <p:txBody>
          <a:bodyPr/>
          <a:lstStyle/>
          <a:p>
            <a:endParaRPr lang="it-IT"/>
          </a:p>
        </p:txBody>
      </p:sp>
      <p:pic>
        <p:nvPicPr>
          <p:cNvPr id="10" name="Image 1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8650" y="2652355"/>
            <a:ext cx="1631871" cy="1242417"/>
          </a:xfrm>
          <a:prstGeom prst="rect">
            <a:avLst/>
          </a:prstGeom>
        </p:spPr>
      </p:pic>
      <p:sp>
        <p:nvSpPr>
          <p:cNvPr id="11" name="Text 7"/>
          <p:cNvSpPr/>
          <p:nvPr/>
        </p:nvSpPr>
        <p:spPr>
          <a:xfrm>
            <a:off x="5194697" y="3110865"/>
            <a:ext cx="119777" cy="32539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562"/>
              </a:lnSpc>
              <a:buNone/>
            </a:pPr>
            <a:r>
              <a:rPr lang="en-US" sz="1708" b="1" kern="0" spc="-51" dirty="0">
                <a:solidFill>
                  <a:srgbClr val="272525"/>
                </a:solidFill>
                <a:latin typeface="Arial" panose="020B0604020202020204" pitchFamily="34" charset="0"/>
                <a:ea typeface="p22-mackinac-pro" pitchFamily="34" charset="-122"/>
                <a:cs typeface="Arial" panose="020B0604020202020204" pitchFamily="34" charset="0"/>
              </a:rPr>
              <a:t>2</a:t>
            </a:r>
            <a:endParaRPr lang="en-US" sz="170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hape 10"/>
          <p:cNvSpPr/>
          <p:nvPr/>
        </p:nvSpPr>
        <p:spPr>
          <a:xfrm>
            <a:off x="6113859" y="3898076"/>
            <a:ext cx="5278993" cy="17324"/>
          </a:xfrm>
          <a:prstGeom prst="roundRect">
            <a:avLst>
              <a:gd name="adj" fmla="val 450722"/>
            </a:avLst>
          </a:prstGeom>
          <a:solidFill>
            <a:srgbClr val="C6BDDA"/>
          </a:solidFill>
          <a:ln/>
        </p:spPr>
        <p:txBody>
          <a:bodyPr/>
          <a:lstStyle/>
          <a:p>
            <a:endParaRPr lang="it-IT"/>
          </a:p>
        </p:txBody>
      </p:sp>
      <p:pic>
        <p:nvPicPr>
          <p:cNvPr id="15" name="Image 2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0742" y="3938111"/>
            <a:ext cx="2447806" cy="1242417"/>
          </a:xfrm>
          <a:prstGeom prst="rect">
            <a:avLst/>
          </a:prstGeom>
        </p:spPr>
      </p:pic>
      <p:sp>
        <p:nvSpPr>
          <p:cNvPr id="16" name="Text 11"/>
          <p:cNvSpPr/>
          <p:nvPr/>
        </p:nvSpPr>
        <p:spPr>
          <a:xfrm>
            <a:off x="5192911" y="4396621"/>
            <a:ext cx="123468" cy="32539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562"/>
              </a:lnSpc>
              <a:buNone/>
            </a:pPr>
            <a:r>
              <a:rPr lang="en-US" sz="1708" b="1" kern="0" spc="-51" dirty="0">
                <a:solidFill>
                  <a:srgbClr val="272525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3</a:t>
            </a:r>
            <a:endParaRPr lang="en-US" sz="1708" dirty="0"/>
          </a:p>
        </p:txBody>
      </p:sp>
      <p:sp>
        <p:nvSpPr>
          <p:cNvPr id="19" name="Shape 14"/>
          <p:cNvSpPr/>
          <p:nvPr/>
        </p:nvSpPr>
        <p:spPr>
          <a:xfrm>
            <a:off x="6521887" y="5183832"/>
            <a:ext cx="4870966" cy="17324"/>
          </a:xfrm>
          <a:prstGeom prst="roundRect">
            <a:avLst>
              <a:gd name="adj" fmla="val 450722"/>
            </a:avLst>
          </a:prstGeom>
          <a:solidFill>
            <a:srgbClr val="C6BDDA"/>
          </a:solidFill>
          <a:ln/>
        </p:spPr>
        <p:txBody>
          <a:bodyPr/>
          <a:lstStyle/>
          <a:p>
            <a:endParaRPr lang="it-IT"/>
          </a:p>
        </p:txBody>
      </p:sp>
      <p:pic>
        <p:nvPicPr>
          <p:cNvPr id="20" name="Image 3" descr="preencod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22715" y="5223867"/>
            <a:ext cx="3263741" cy="1242417"/>
          </a:xfrm>
          <a:prstGeom prst="rect">
            <a:avLst/>
          </a:prstGeom>
        </p:spPr>
      </p:pic>
      <p:sp>
        <p:nvSpPr>
          <p:cNvPr id="21" name="Text 15"/>
          <p:cNvSpPr/>
          <p:nvPr/>
        </p:nvSpPr>
        <p:spPr>
          <a:xfrm>
            <a:off x="5189458" y="5682377"/>
            <a:ext cx="130135" cy="32539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562"/>
              </a:lnSpc>
              <a:buNone/>
            </a:pPr>
            <a:r>
              <a:rPr lang="en-US" sz="1708" b="1" kern="0" spc="-51" dirty="0">
                <a:solidFill>
                  <a:srgbClr val="272525"/>
                </a:solidFill>
                <a:latin typeface="Arial" panose="020B0604020202020204" pitchFamily="34" charset="0"/>
                <a:ea typeface="p22-mackinac-pro" pitchFamily="34" charset="-122"/>
                <a:cs typeface="Arial" panose="020B0604020202020204" pitchFamily="34" charset="0"/>
              </a:rPr>
              <a:t>4</a:t>
            </a:r>
            <a:endParaRPr lang="en-US" sz="170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Shape 18"/>
          <p:cNvSpPr/>
          <p:nvPr/>
        </p:nvSpPr>
        <p:spPr>
          <a:xfrm>
            <a:off x="6929795" y="6469588"/>
            <a:ext cx="4463058" cy="17324"/>
          </a:xfrm>
          <a:prstGeom prst="roundRect">
            <a:avLst>
              <a:gd name="adj" fmla="val 450722"/>
            </a:avLst>
          </a:prstGeom>
          <a:solidFill>
            <a:srgbClr val="C6BDDA"/>
          </a:solidFill>
          <a:ln/>
        </p:spPr>
        <p:txBody>
          <a:bodyPr/>
          <a:lstStyle/>
          <a:p>
            <a:endParaRPr lang="it-IT"/>
          </a:p>
        </p:txBody>
      </p:sp>
      <p:pic>
        <p:nvPicPr>
          <p:cNvPr id="25" name="Image 4" descr="preencod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14807" y="6509623"/>
            <a:ext cx="4079677" cy="1242417"/>
          </a:xfrm>
          <a:prstGeom prst="rect">
            <a:avLst/>
          </a:prstGeom>
        </p:spPr>
      </p:pic>
      <p:sp>
        <p:nvSpPr>
          <p:cNvPr id="26" name="Text 19"/>
          <p:cNvSpPr/>
          <p:nvPr/>
        </p:nvSpPr>
        <p:spPr>
          <a:xfrm>
            <a:off x="5195887" y="6968133"/>
            <a:ext cx="117396" cy="325398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562"/>
              </a:lnSpc>
              <a:buNone/>
            </a:pPr>
            <a:r>
              <a:rPr lang="en-US" sz="1708" b="1" kern="0" spc="-51" dirty="0">
                <a:solidFill>
                  <a:srgbClr val="272525"/>
                </a:solidFill>
                <a:latin typeface="Arial" panose="020B0604020202020204" pitchFamily="34" charset="0"/>
                <a:ea typeface="p22-mackinac-pro" pitchFamily="34" charset="-122"/>
                <a:cs typeface="Arial" panose="020B0604020202020204" pitchFamily="34" charset="0"/>
              </a:rPr>
              <a:t>5</a:t>
            </a:r>
            <a:endParaRPr lang="en-US" sz="170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597446" y="527081"/>
            <a:ext cx="10641045" cy="98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420" b="1" dirty="0">
                <a:solidFill>
                  <a:srgbClr val="66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Elementi di Programma - Corso per Geometri                       </a:t>
            </a:r>
            <a:r>
              <a:rPr lang="it-IT" sz="2400" b="1" dirty="0">
                <a:solidFill>
                  <a:srgbClr val="66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 Settimana</a:t>
            </a:r>
            <a:endParaRPr lang="it-IT" sz="3420" b="1" dirty="0">
              <a:solidFill>
                <a:srgbClr val="66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5859764" y="1973585"/>
            <a:ext cx="47996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Le opere pubbliche. La normativa speciale di settore e sua evoluzione dagli anni 90 ad oggi.</a:t>
            </a:r>
            <a:endParaRPr lang="it-IT" sz="13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6244003" y="3348900"/>
            <a:ext cx="47996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Le opere infrastrutturali: strade ed autostrade, linee ferroviarie, gallerie, ponti e viadotti.</a:t>
            </a:r>
          </a:p>
        </p:txBody>
      </p:sp>
      <p:sp>
        <p:nvSpPr>
          <p:cNvPr id="33" name="CasellaDiTesto 32"/>
          <p:cNvSpPr txBox="1"/>
          <p:nvPr/>
        </p:nvSpPr>
        <p:spPr>
          <a:xfrm>
            <a:off x="6593159" y="4405145"/>
            <a:ext cx="47996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I lavori all’estero e le peculiarità dei cantieri all’estero. Illustrazione dei cantieri in Algeria.</a:t>
            </a:r>
          </a:p>
        </p:txBody>
      </p:sp>
      <p:sp>
        <p:nvSpPr>
          <p:cNvPr id="35" name="CasellaDiTesto 34"/>
          <p:cNvSpPr txBox="1"/>
          <p:nvPr/>
        </p:nvSpPr>
        <p:spPr>
          <a:xfrm>
            <a:off x="6975351" y="5717258"/>
            <a:ext cx="4799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La sicurezza del cantiere e l’ambiente</a:t>
            </a:r>
            <a:r>
              <a:rPr lang="it-IT" sz="137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7438798" y="6994914"/>
            <a:ext cx="4799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Il rapporto di lavoro in edilizia.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2"/>
          <p:cNvSpPr/>
          <p:nvPr/>
        </p:nvSpPr>
        <p:spPr>
          <a:xfrm>
            <a:off x="3288568" y="507783"/>
            <a:ext cx="4120396" cy="515064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>
              <a:lnSpc>
                <a:spcPts val="4056"/>
              </a:lnSpc>
              <a:buNone/>
            </a:pPr>
            <a:r>
              <a:rPr lang="en-US" sz="2400" b="1" kern="0" spc="-97" dirty="0" err="1">
                <a:solidFill>
                  <a:srgbClr val="591CE6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Seconda</a:t>
            </a:r>
            <a:r>
              <a:rPr lang="en-US" sz="2400" b="1" kern="0" spc="-97" dirty="0">
                <a:solidFill>
                  <a:srgbClr val="591CE6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 </a:t>
            </a:r>
            <a:r>
              <a:rPr lang="en-US" sz="2400" b="1" kern="0" spc="-97" dirty="0" err="1">
                <a:solidFill>
                  <a:srgbClr val="591CE6"/>
                </a:solidFill>
                <a:latin typeface="p22-mackinac-pro" pitchFamily="34" charset="0"/>
                <a:ea typeface="p22-mackinac-pro" pitchFamily="34" charset="-122"/>
                <a:cs typeface="p22-mackinac-pro" pitchFamily="34" charset="-120"/>
              </a:rPr>
              <a:t>Settimana</a:t>
            </a:r>
            <a:endParaRPr lang="en-US" sz="2400" dirty="0"/>
          </a:p>
        </p:txBody>
      </p:sp>
      <p:sp>
        <p:nvSpPr>
          <p:cNvPr id="5" name="Shape 3"/>
          <p:cNvSpPr/>
          <p:nvPr/>
        </p:nvSpPr>
        <p:spPr>
          <a:xfrm>
            <a:off x="3400782" y="1298377"/>
            <a:ext cx="782836" cy="932974"/>
          </a:xfrm>
          <a:prstGeom prst="roundRect">
            <a:avLst>
              <a:gd name="adj" fmla="val 9474"/>
            </a:avLst>
          </a:prstGeom>
          <a:solidFill>
            <a:srgbClr val="E0D7F4"/>
          </a:solidFill>
          <a:ln w="7620">
            <a:solidFill>
              <a:srgbClr val="C6BDDA"/>
            </a:solidFill>
            <a:prstDash val="solid"/>
          </a:ln>
        </p:spPr>
        <p:txBody>
          <a:bodyPr/>
          <a:lstStyle/>
          <a:p>
            <a:endParaRPr lang="it-IT"/>
          </a:p>
        </p:txBody>
      </p:sp>
      <p:sp>
        <p:nvSpPr>
          <p:cNvPr id="6" name="Text 4"/>
          <p:cNvSpPr/>
          <p:nvPr/>
        </p:nvSpPr>
        <p:spPr>
          <a:xfrm>
            <a:off x="3573185" y="1610320"/>
            <a:ext cx="250670" cy="308967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433"/>
              </a:lnSpc>
              <a:buNone/>
            </a:pPr>
            <a:r>
              <a:rPr lang="en-US" sz="1622" b="1" kern="0" spc="-49" dirty="0">
                <a:solidFill>
                  <a:srgbClr val="272525"/>
                </a:solidFill>
                <a:latin typeface="Arial" panose="020B0604020202020204" pitchFamily="34" charset="0"/>
                <a:ea typeface="p22-mackinac-pro" pitchFamily="34" charset="-122"/>
                <a:cs typeface="Arial" panose="020B0604020202020204" pitchFamily="34" charset="0"/>
              </a:rPr>
              <a:t>1</a:t>
            </a:r>
            <a:endParaRPr lang="en-US" sz="162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hape 7"/>
          <p:cNvSpPr/>
          <p:nvPr/>
        </p:nvSpPr>
        <p:spPr>
          <a:xfrm>
            <a:off x="4266009" y="2214324"/>
            <a:ext cx="6881217" cy="16431"/>
          </a:xfrm>
          <a:prstGeom prst="roundRect">
            <a:avLst>
              <a:gd name="adj" fmla="val 451392"/>
            </a:avLst>
          </a:prstGeom>
          <a:solidFill>
            <a:srgbClr val="C6BDDA"/>
          </a:solidFill>
          <a:ln/>
        </p:spPr>
        <p:txBody>
          <a:bodyPr/>
          <a:lstStyle/>
          <a:p>
            <a:endParaRPr lang="it-IT"/>
          </a:p>
        </p:txBody>
      </p:sp>
      <p:sp>
        <p:nvSpPr>
          <p:cNvPr id="10" name="Shape 8"/>
          <p:cNvSpPr/>
          <p:nvPr/>
        </p:nvSpPr>
        <p:spPr>
          <a:xfrm>
            <a:off x="3400782" y="2313742"/>
            <a:ext cx="1565672" cy="932974"/>
          </a:xfrm>
          <a:prstGeom prst="roundRect">
            <a:avLst>
              <a:gd name="adj" fmla="val 7950"/>
            </a:avLst>
          </a:prstGeom>
          <a:solidFill>
            <a:srgbClr val="E0D7F4"/>
          </a:solidFill>
          <a:ln w="7620">
            <a:solidFill>
              <a:srgbClr val="C6BDDA"/>
            </a:solidFill>
            <a:prstDash val="solid"/>
          </a:ln>
        </p:spPr>
        <p:txBody>
          <a:bodyPr/>
          <a:lstStyle/>
          <a:p>
            <a:endParaRPr lang="it-IT"/>
          </a:p>
        </p:txBody>
      </p:sp>
      <p:sp>
        <p:nvSpPr>
          <p:cNvPr id="11" name="Text 9"/>
          <p:cNvSpPr/>
          <p:nvPr/>
        </p:nvSpPr>
        <p:spPr>
          <a:xfrm>
            <a:off x="3573185" y="2625685"/>
            <a:ext cx="250670" cy="308967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433"/>
              </a:lnSpc>
              <a:buNone/>
            </a:pPr>
            <a:r>
              <a:rPr lang="en-US" sz="1622" b="1" kern="0" spc="-49" dirty="0">
                <a:solidFill>
                  <a:srgbClr val="272525"/>
                </a:solidFill>
                <a:latin typeface="Arial" panose="020B0604020202020204" pitchFamily="34" charset="0"/>
                <a:ea typeface="p22-mackinac-pro" pitchFamily="34" charset="-122"/>
                <a:cs typeface="Arial" panose="020B0604020202020204" pitchFamily="34" charset="0"/>
              </a:rPr>
              <a:t>2</a:t>
            </a:r>
            <a:endParaRPr lang="en-US" sz="162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hape 12"/>
          <p:cNvSpPr/>
          <p:nvPr/>
        </p:nvSpPr>
        <p:spPr>
          <a:xfrm>
            <a:off x="5048845" y="3229689"/>
            <a:ext cx="6098381" cy="16431"/>
          </a:xfrm>
          <a:prstGeom prst="roundRect">
            <a:avLst>
              <a:gd name="adj" fmla="val 451392"/>
            </a:avLst>
          </a:prstGeom>
          <a:solidFill>
            <a:srgbClr val="C6BDDA"/>
          </a:solidFill>
          <a:ln/>
        </p:spPr>
        <p:txBody>
          <a:bodyPr/>
          <a:lstStyle/>
          <a:p>
            <a:endParaRPr lang="it-IT"/>
          </a:p>
        </p:txBody>
      </p:sp>
      <p:sp>
        <p:nvSpPr>
          <p:cNvPr id="15" name="Shape 13"/>
          <p:cNvSpPr/>
          <p:nvPr/>
        </p:nvSpPr>
        <p:spPr>
          <a:xfrm>
            <a:off x="3400782" y="3329107"/>
            <a:ext cx="2348627" cy="932974"/>
          </a:xfrm>
          <a:prstGeom prst="roundRect">
            <a:avLst>
              <a:gd name="adj" fmla="val 7950"/>
            </a:avLst>
          </a:prstGeom>
          <a:solidFill>
            <a:srgbClr val="E0D7F4"/>
          </a:solidFill>
          <a:ln w="7620">
            <a:solidFill>
              <a:srgbClr val="C6BDDA"/>
            </a:solidFill>
            <a:prstDash val="solid"/>
          </a:ln>
        </p:spPr>
        <p:txBody>
          <a:bodyPr/>
          <a:lstStyle/>
          <a:p>
            <a:endParaRPr lang="it-IT"/>
          </a:p>
        </p:txBody>
      </p:sp>
      <p:sp>
        <p:nvSpPr>
          <p:cNvPr id="16" name="Text 14"/>
          <p:cNvSpPr/>
          <p:nvPr/>
        </p:nvSpPr>
        <p:spPr>
          <a:xfrm>
            <a:off x="3573185" y="3641050"/>
            <a:ext cx="250670" cy="308967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433"/>
              </a:lnSpc>
              <a:buNone/>
            </a:pPr>
            <a:r>
              <a:rPr lang="en-US" sz="1622" b="1" kern="0" spc="-49" dirty="0">
                <a:solidFill>
                  <a:srgbClr val="272525"/>
                </a:solidFill>
                <a:latin typeface="Arial" panose="020B0604020202020204" pitchFamily="34" charset="0"/>
                <a:ea typeface="p22-mackinac-pro" pitchFamily="34" charset="-122"/>
                <a:cs typeface="Arial" panose="020B0604020202020204" pitchFamily="34" charset="0"/>
              </a:rPr>
              <a:t>3</a:t>
            </a:r>
            <a:endParaRPr lang="en-US" sz="162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Shape 17"/>
          <p:cNvSpPr/>
          <p:nvPr/>
        </p:nvSpPr>
        <p:spPr>
          <a:xfrm>
            <a:off x="5831800" y="4245054"/>
            <a:ext cx="5315426" cy="16431"/>
          </a:xfrm>
          <a:prstGeom prst="roundRect">
            <a:avLst>
              <a:gd name="adj" fmla="val 451392"/>
            </a:avLst>
          </a:prstGeom>
          <a:solidFill>
            <a:srgbClr val="C6BDDA"/>
          </a:solidFill>
          <a:ln/>
        </p:spPr>
        <p:txBody>
          <a:bodyPr/>
          <a:lstStyle/>
          <a:p>
            <a:endParaRPr lang="it-IT"/>
          </a:p>
        </p:txBody>
      </p:sp>
      <p:sp>
        <p:nvSpPr>
          <p:cNvPr id="20" name="Shape 18"/>
          <p:cNvSpPr/>
          <p:nvPr/>
        </p:nvSpPr>
        <p:spPr>
          <a:xfrm>
            <a:off x="3400782" y="4344472"/>
            <a:ext cx="3131463" cy="1180148"/>
          </a:xfrm>
          <a:prstGeom prst="roundRect">
            <a:avLst>
              <a:gd name="adj" fmla="val 6285"/>
            </a:avLst>
          </a:prstGeom>
          <a:solidFill>
            <a:srgbClr val="E0D7F4"/>
          </a:solidFill>
          <a:ln w="7620">
            <a:solidFill>
              <a:srgbClr val="C6BDDA"/>
            </a:solidFill>
            <a:prstDash val="solid"/>
          </a:ln>
        </p:spPr>
        <p:txBody>
          <a:bodyPr/>
          <a:lstStyle/>
          <a:p>
            <a:endParaRPr lang="it-IT"/>
          </a:p>
        </p:txBody>
      </p:sp>
      <p:sp>
        <p:nvSpPr>
          <p:cNvPr id="21" name="Text 19"/>
          <p:cNvSpPr/>
          <p:nvPr/>
        </p:nvSpPr>
        <p:spPr>
          <a:xfrm>
            <a:off x="3573185" y="4780002"/>
            <a:ext cx="250670" cy="308967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433"/>
              </a:lnSpc>
              <a:buNone/>
            </a:pPr>
            <a:r>
              <a:rPr lang="en-US" sz="1622" b="1" kern="0" spc="-49" dirty="0">
                <a:solidFill>
                  <a:srgbClr val="272525"/>
                </a:solidFill>
                <a:latin typeface="Arial" panose="020B0604020202020204" pitchFamily="34" charset="0"/>
                <a:ea typeface="p22-mackinac-pro" pitchFamily="34" charset="-122"/>
                <a:cs typeface="Arial" panose="020B0604020202020204" pitchFamily="34" charset="0"/>
              </a:rPr>
              <a:t>4</a:t>
            </a:r>
            <a:endParaRPr lang="en-US" sz="162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Shape 22"/>
          <p:cNvSpPr/>
          <p:nvPr/>
        </p:nvSpPr>
        <p:spPr>
          <a:xfrm>
            <a:off x="6614636" y="5507593"/>
            <a:ext cx="4532590" cy="16431"/>
          </a:xfrm>
          <a:prstGeom prst="roundRect">
            <a:avLst>
              <a:gd name="adj" fmla="val 451392"/>
            </a:avLst>
          </a:prstGeom>
          <a:solidFill>
            <a:srgbClr val="C6BDDA"/>
          </a:solidFill>
          <a:ln/>
        </p:spPr>
        <p:txBody>
          <a:bodyPr/>
          <a:lstStyle/>
          <a:p>
            <a:endParaRPr lang="it-IT"/>
          </a:p>
        </p:txBody>
      </p:sp>
      <p:sp>
        <p:nvSpPr>
          <p:cNvPr id="26" name="Text 24"/>
          <p:cNvSpPr/>
          <p:nvPr/>
        </p:nvSpPr>
        <p:spPr>
          <a:xfrm>
            <a:off x="3573185" y="6536888"/>
            <a:ext cx="250670" cy="308967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marL="0" indent="0" algn="ctr">
              <a:lnSpc>
                <a:spcPts val="2433"/>
              </a:lnSpc>
              <a:buNone/>
            </a:pPr>
            <a:endParaRPr lang="en-US" sz="162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4339725" y="1819210"/>
            <a:ext cx="4799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Visita ad un cantiere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5132042" y="2685657"/>
            <a:ext cx="6015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La gestione del cantiere. Il recupero del patrimonio edilizio a seguito di eventi distruttivi.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5922293" y="3720840"/>
            <a:ext cx="51217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Il sistema di gestione integrato. Le procedure, il controllo di gestione. La contabilità lavori.</a:t>
            </a:r>
          </a:p>
        </p:txBody>
      </p:sp>
      <p:sp>
        <p:nvSpPr>
          <p:cNvPr id="38" name="CasellaDiTesto 37"/>
          <p:cNvSpPr txBox="1"/>
          <p:nvPr/>
        </p:nvSpPr>
        <p:spPr>
          <a:xfrm>
            <a:off x="6718474" y="4780002"/>
            <a:ext cx="50365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Disegni di progettazione, planimetrie, sezioni, opere di un cantiere. Come si installa l’opera. Illustrazione lavori: SA-RG, Algeria, le gallerie. Le gare d’appalto, i requisiti.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160</Words>
  <Application>Microsoft Office PowerPoint</Application>
  <PresentationFormat>Personalizzato</PresentationFormat>
  <Paragraphs>22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p22-mackinac-pro</vt:lpstr>
      <vt:lpstr>Wingdings</vt:lpstr>
      <vt:lpstr>Tema di Office</vt:lpstr>
      <vt:lpstr>Presentazione standard di PowerPoint</vt:lpstr>
      <vt:lpstr>Presentazione standard di PowerPoint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Beatrice Forti</cp:lastModifiedBy>
  <cp:revision>29</cp:revision>
  <dcterms:created xsi:type="dcterms:W3CDTF">2024-06-06T12:59:21Z</dcterms:created>
  <dcterms:modified xsi:type="dcterms:W3CDTF">2024-07-19T16:25:49Z</dcterms:modified>
</cp:coreProperties>
</file>